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5AF24FC-D65D-43F8-9DB3-41C463ED4399}">
  <a:tblStyle styleId="{05AF24FC-D65D-43F8-9DB3-41C463ED439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Montserrat-regular.fntdata"/><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13af00bf2c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13af00bf2c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3af00bf2c7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3af00bf2c7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13af00bf2c7_0_2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13af00bf2c7_0_2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3af00bf2c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3af00bf2c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3af00bf2c7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3af00bf2c7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3af00bf2c7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3af00bf2c7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13af00bf2c7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13af00bf2c7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3af00bf2c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3af00bf2c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3af00bf2c7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3af00bf2c7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3af00bf2c7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3af00bf2c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3af00bf2c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3af00bf2c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hyperlink" Target="https://mohua.gov.in/upload/uploadfiles/files/MBBL.pdf"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eogdata.mines.edu/products/vnl/"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mohua.gov.in/upload/uploadfiles/files/MBBL.pdf"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3.png"/><Relationship Id="rId5" Type="http://schemas.openxmlformats.org/officeDocument/2006/relationships/image" Target="../media/image2.png"/><Relationship Id="rId6"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Geospatial Analyst - Case Study</a:t>
            </a:r>
            <a:endParaRPr/>
          </a:p>
        </p:txBody>
      </p:sp>
      <p:sp>
        <p:nvSpPr>
          <p:cNvPr id="135" name="Google Shape;135;p13"/>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Submitted By-</a:t>
            </a:r>
            <a:endParaRPr/>
          </a:p>
          <a:p>
            <a:pPr indent="0" lvl="0" marL="0" rtl="0" algn="l">
              <a:spcBef>
                <a:spcPts val="0"/>
              </a:spcBef>
              <a:spcAft>
                <a:spcPts val="0"/>
              </a:spcAft>
              <a:buNone/>
            </a:pPr>
            <a:r>
              <a:rPr lang="en"/>
              <a:t>Shivang Pandey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Outputs</a:t>
            </a:r>
            <a:endParaRPr/>
          </a:p>
        </p:txBody>
      </p:sp>
      <p:graphicFrame>
        <p:nvGraphicFramePr>
          <p:cNvPr id="200" name="Google Shape;200;p22"/>
          <p:cNvGraphicFramePr/>
          <p:nvPr/>
        </p:nvGraphicFramePr>
        <p:xfrm>
          <a:off x="453675" y="1152475"/>
          <a:ext cx="3000000" cy="3000000"/>
        </p:xfrm>
        <a:graphic>
          <a:graphicData uri="http://schemas.openxmlformats.org/drawingml/2006/table">
            <a:tbl>
              <a:tblPr>
                <a:noFill/>
                <a:tableStyleId>{05AF24FC-D65D-43F8-9DB3-41C463ED4399}</a:tableStyleId>
              </a:tblPr>
              <a:tblGrid>
                <a:gridCol w="1372775"/>
                <a:gridCol w="1372775"/>
                <a:gridCol w="1372775"/>
                <a:gridCol w="1372775"/>
                <a:gridCol w="1372775"/>
                <a:gridCol w="1372775"/>
              </a:tblGrid>
              <a:tr h="396200">
                <a:tc>
                  <a:txBody>
                    <a:bodyPr/>
                    <a:lstStyle/>
                    <a:p>
                      <a:pPr indent="0" lvl="0" marL="0" rtl="0" algn="l">
                        <a:spcBef>
                          <a:spcPts val="0"/>
                        </a:spcBef>
                        <a:spcAft>
                          <a:spcPts val="0"/>
                        </a:spcAft>
                        <a:buNone/>
                      </a:pPr>
                      <a:r>
                        <a:rPr lang="en">
                          <a:solidFill>
                            <a:schemeClr val="lt1"/>
                          </a:solidFill>
                        </a:rPr>
                        <a:t>Buffer size</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Type of buffer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Area</a:t>
                      </a:r>
                      <a:endParaRPr>
                        <a:solidFill>
                          <a:schemeClr val="lt1"/>
                        </a:solidFill>
                      </a:endParaRPr>
                    </a:p>
                    <a:p>
                      <a:pPr indent="0" lvl="0" marL="0" rtl="0" algn="l">
                        <a:spcBef>
                          <a:spcPts val="0"/>
                        </a:spcBef>
                        <a:spcAft>
                          <a:spcPts val="0"/>
                        </a:spcAft>
                        <a:buNone/>
                      </a:pPr>
                      <a:r>
                        <a:rPr lang="en" sz="1200">
                          <a:solidFill>
                            <a:schemeClr val="lt1"/>
                          </a:solidFill>
                        </a:rPr>
                        <a:t>(kms. sq.)</a:t>
                      </a:r>
                      <a:endParaRPr sz="1200">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lt1"/>
                          </a:solidFill>
                        </a:rPr>
                        <a:t>Number of buildings</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lt1"/>
                          </a:solidFill>
                        </a:rPr>
                        <a:t>Estimated Population</a:t>
                      </a:r>
                      <a:endParaRPr>
                        <a:solidFill>
                          <a:schemeClr val="lt1"/>
                        </a:solidFill>
                      </a:endParaRPr>
                    </a:p>
                    <a:p>
                      <a:pPr indent="0" lvl="0" marL="0" rtl="0" algn="l">
                        <a:spcBef>
                          <a:spcPts val="0"/>
                        </a:spcBef>
                        <a:spcAft>
                          <a:spcPts val="0"/>
                        </a:spcAft>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Population Density </a:t>
                      </a:r>
                      <a:r>
                        <a:rPr lang="en" sz="1200">
                          <a:solidFill>
                            <a:schemeClr val="lt1"/>
                          </a:solidFill>
                        </a:rPr>
                        <a:t>(people per kms. sq.)</a:t>
                      </a:r>
                      <a:endParaRPr sz="1200">
                        <a:solidFill>
                          <a:schemeClr val="lt1"/>
                        </a:solidFill>
                      </a:endParaRPr>
                    </a:p>
                  </a:txBody>
                  <a:tcPr marT="91425" marB="91425" marR="91425" marL="91425"/>
                </a:tc>
              </a:tr>
              <a:tr h="396200">
                <a:tc>
                  <a:txBody>
                    <a:bodyPr/>
                    <a:lstStyle/>
                    <a:p>
                      <a:pPr indent="0" lvl="0" marL="0" rtl="0" algn="l">
                        <a:spcBef>
                          <a:spcPts val="0"/>
                        </a:spcBef>
                        <a:spcAft>
                          <a:spcPts val="0"/>
                        </a:spcAft>
                        <a:buClr>
                          <a:schemeClr val="dk1"/>
                        </a:buClr>
                        <a:buSzPts val="1100"/>
                        <a:buFont typeface="Arial"/>
                        <a:buNone/>
                      </a:pPr>
                      <a:r>
                        <a:rPr lang="en">
                          <a:solidFill>
                            <a:schemeClr val="lt1"/>
                          </a:solidFill>
                        </a:rPr>
                        <a:t>5 KM catchment</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Circular Buffer</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78.41 </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lt1"/>
                          </a:solidFill>
                        </a:rPr>
                        <a:t>36393</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163768</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2088.51</a:t>
                      </a:r>
                      <a:endParaRPr>
                        <a:solidFill>
                          <a:schemeClr val="lt1"/>
                        </a:solidFill>
                      </a:endParaRPr>
                    </a:p>
                  </a:txBody>
                  <a:tcPr marT="91425" marB="91425" marR="91425" marL="91425"/>
                </a:tc>
              </a:tr>
              <a:tr h="417725">
                <a:tc>
                  <a:txBody>
                    <a:bodyPr/>
                    <a:lstStyle/>
                    <a:p>
                      <a:pPr indent="0" lvl="0" marL="0" rtl="0" algn="l">
                        <a:spcBef>
                          <a:spcPts val="0"/>
                        </a:spcBef>
                        <a:spcAft>
                          <a:spcPts val="0"/>
                        </a:spcAft>
                        <a:buClr>
                          <a:schemeClr val="dk1"/>
                        </a:buClr>
                        <a:buSzPts val="1100"/>
                        <a:buFont typeface="Arial"/>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Convex Hull</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39.00</a:t>
                      </a:r>
                      <a:endParaRPr>
                        <a:solidFill>
                          <a:schemeClr val="lt1"/>
                        </a:solidFill>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a:solidFill>
                            <a:schemeClr val="lt1"/>
                          </a:solidFill>
                        </a:rPr>
                        <a:t>21677</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97546</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2501.02</a:t>
                      </a:r>
                      <a:endParaRPr>
                        <a:solidFill>
                          <a:schemeClr val="lt1"/>
                        </a:solidFill>
                      </a:endParaRPr>
                    </a:p>
                  </a:txBody>
                  <a:tcPr marT="91425" marB="91425" marR="91425" marL="91425"/>
                </a:tc>
              </a:tr>
              <a:tr h="396200">
                <a:tc>
                  <a:txBody>
                    <a:bodyPr/>
                    <a:lstStyle/>
                    <a:p>
                      <a:pPr indent="0" lvl="0" marL="0" rtl="0" algn="l">
                        <a:spcBef>
                          <a:spcPts val="0"/>
                        </a:spcBef>
                        <a:spcAft>
                          <a:spcPts val="0"/>
                        </a:spcAft>
                        <a:buClr>
                          <a:schemeClr val="dk1"/>
                        </a:buClr>
                        <a:buSzPts val="1100"/>
                        <a:buFont typeface="Arial"/>
                        <a:buNone/>
                      </a:pPr>
                      <a:r>
                        <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Concave Hull</a:t>
                      </a:r>
                      <a:endParaRPr>
                        <a:solidFill>
                          <a:schemeClr val="lt1"/>
                        </a:solidFill>
                      </a:endParaRPr>
                    </a:p>
                  </a:txBody>
                  <a:tcPr marT="91425" marB="91425" marR="91425" marL="91425">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35.13</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19958</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89811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2556.31</a:t>
                      </a:r>
                      <a:endParaRPr>
                        <a:solidFill>
                          <a:schemeClr val="lt1"/>
                        </a:solidFill>
                      </a:endParaRPr>
                    </a:p>
                  </a:txBody>
                  <a:tcPr marT="91425" marB="91425" marR="91425" marL="91425"/>
                </a:tc>
              </a:tr>
              <a:tr h="396200">
                <a:tc>
                  <a:txBody>
                    <a:bodyPr/>
                    <a:lstStyle/>
                    <a:p>
                      <a:pPr indent="0" lvl="0" marL="0" rtl="0" algn="l">
                        <a:spcBef>
                          <a:spcPts val="0"/>
                        </a:spcBef>
                        <a:spcAft>
                          <a:spcPts val="0"/>
                        </a:spcAft>
                        <a:buClr>
                          <a:schemeClr val="dk1"/>
                        </a:buClr>
                        <a:buSzPts val="1100"/>
                        <a:buFont typeface="Arial"/>
                        <a:buNone/>
                      </a:pPr>
                      <a:r>
                        <a:rPr lang="en">
                          <a:solidFill>
                            <a:schemeClr val="lt1"/>
                          </a:solidFill>
                        </a:rPr>
                        <a:t>10 KM catchment</a:t>
                      </a:r>
                      <a:endParaRPr>
                        <a:solidFill>
                          <a:schemeClr val="lt1"/>
                        </a:solidFill>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a:solidFill>
                            <a:schemeClr val="lt1"/>
                          </a:solidFill>
                        </a:rPr>
                        <a:t>Circular Buffer</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313.66</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
                          <a:solidFill>
                            <a:schemeClr val="lt1"/>
                          </a:solidFill>
                        </a:rPr>
                        <a:t>73447</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330511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1053.74</a:t>
                      </a:r>
                      <a:endParaRPr>
                        <a:solidFill>
                          <a:schemeClr val="lt1"/>
                        </a:solidFill>
                      </a:endParaRPr>
                    </a:p>
                  </a:txBody>
                  <a:tcPr marT="91425" marB="91425" marR="91425" marL="91425"/>
                </a:tc>
              </a:tr>
              <a:tr h="396200">
                <a:tc>
                  <a:txBody>
                    <a:bodyPr/>
                    <a:lstStyle/>
                    <a:p>
                      <a:pPr indent="0" lvl="0" marL="0" rtl="0" algn="l">
                        <a:spcBef>
                          <a:spcPts val="0"/>
                        </a:spcBef>
                        <a:spcAft>
                          <a:spcPts val="0"/>
                        </a:spcAft>
                        <a:buNone/>
                      </a:pPr>
                      <a:r>
                        <a:t/>
                      </a:r>
                      <a:endParaRPr>
                        <a:solidFill>
                          <a:schemeClr val="lt1"/>
                        </a:solidFill>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a:solidFill>
                            <a:schemeClr val="lt1"/>
                          </a:solidFill>
                        </a:rPr>
                        <a:t>Convex Hull</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193.47</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
                          <a:solidFill>
                            <a:schemeClr val="lt1"/>
                          </a:solidFill>
                        </a:rPr>
                        <a:t>60469</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272110</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1406.41</a:t>
                      </a:r>
                      <a:endParaRPr>
                        <a:solidFill>
                          <a:schemeClr val="lt1"/>
                        </a:solidFill>
                      </a:endParaRPr>
                    </a:p>
                  </a:txBody>
                  <a:tcPr marT="91425" marB="91425" marR="91425" marL="91425"/>
                </a:tc>
              </a:tr>
              <a:tr h="396200">
                <a:tc>
                  <a:txBody>
                    <a:bodyPr/>
                    <a:lstStyle/>
                    <a:p>
                      <a:pPr indent="0" lvl="0" marL="0" rtl="0" algn="l">
                        <a:spcBef>
                          <a:spcPts val="0"/>
                        </a:spcBef>
                        <a:spcAft>
                          <a:spcPts val="0"/>
                        </a:spcAft>
                        <a:buNone/>
                      </a:pPr>
                      <a:r>
                        <a:t/>
                      </a:r>
                      <a:endParaRPr>
                        <a:solidFill>
                          <a:schemeClr val="lt1"/>
                        </a:solidFill>
                      </a:endParaRPr>
                    </a:p>
                  </a:txBody>
                  <a:tcPr marT="91425" marB="91425" marR="91425" marL="91425">
                    <a:lnR cap="flat" cmpd="sng" w="9525">
                      <a:solidFill>
                        <a:srgbClr val="9E9E9E"/>
                      </a:solidFill>
                      <a:prstDash val="solid"/>
                      <a:round/>
                      <a:headEnd len="sm" w="sm" type="none"/>
                      <a:tailEnd len="sm" w="sm" type="none"/>
                    </a:lnR>
                  </a:tcPr>
                </a:tc>
                <a:tc>
                  <a:txBody>
                    <a:bodyPr/>
                    <a:lstStyle/>
                    <a:p>
                      <a:pPr indent="0" lvl="0" marL="0" rtl="0" algn="l">
                        <a:spcBef>
                          <a:spcPts val="0"/>
                        </a:spcBef>
                        <a:spcAft>
                          <a:spcPts val="0"/>
                        </a:spcAft>
                        <a:buNone/>
                      </a:pPr>
                      <a:r>
                        <a:rPr lang="en">
                          <a:solidFill>
                            <a:schemeClr val="lt1"/>
                          </a:solidFill>
                        </a:rPr>
                        <a:t>Concave Hull</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lt1"/>
                          </a:solidFill>
                        </a:rPr>
                        <a:t>178.91</a:t>
                      </a:r>
                      <a:endParaRPr>
                        <a:solidFill>
                          <a:schemeClr val="lt1"/>
                        </a:solidFill>
                      </a:endParaRPr>
                    </a:p>
                  </a:txBody>
                  <a:tcPr marT="91425" marB="91425" marR="91425" marL="91425">
                    <a:lnL cap="flat" cmpd="sng" w="9525">
                      <a:solidFill>
                        <a:srgbClr val="9E9E9E"/>
                      </a:solidFill>
                      <a:prstDash val="solid"/>
                      <a:round/>
                      <a:headEnd len="sm" w="sm" type="none"/>
                      <a:tailEnd len="sm" w="sm" type="none"/>
                    </a:lnL>
                  </a:tcPr>
                </a:tc>
                <a:tc>
                  <a:txBody>
                    <a:bodyPr/>
                    <a:lstStyle/>
                    <a:p>
                      <a:pPr indent="0" lvl="0" marL="0" rtl="0" algn="l">
                        <a:spcBef>
                          <a:spcPts val="0"/>
                        </a:spcBef>
                        <a:spcAft>
                          <a:spcPts val="0"/>
                        </a:spcAft>
                        <a:buNone/>
                      </a:pPr>
                      <a:r>
                        <a:rPr lang="en">
                          <a:solidFill>
                            <a:schemeClr val="lt1"/>
                          </a:solidFill>
                        </a:rPr>
                        <a:t>58821</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264694</a:t>
                      </a:r>
                      <a:endParaRPr>
                        <a:solidFill>
                          <a:schemeClr val="lt1"/>
                        </a:solidFill>
                      </a:endParaRPr>
                    </a:p>
                  </a:txBody>
                  <a:tcPr marT="91425" marB="91425" marR="91425" marL="91425"/>
                </a:tc>
                <a:tc>
                  <a:txBody>
                    <a:bodyPr/>
                    <a:lstStyle/>
                    <a:p>
                      <a:pPr indent="0" lvl="0" marL="0" rtl="0" algn="l">
                        <a:spcBef>
                          <a:spcPts val="0"/>
                        </a:spcBef>
                        <a:spcAft>
                          <a:spcPts val="0"/>
                        </a:spcAft>
                        <a:buNone/>
                      </a:pPr>
                      <a:r>
                        <a:rPr lang="en">
                          <a:solidFill>
                            <a:schemeClr val="lt1"/>
                          </a:solidFill>
                        </a:rPr>
                        <a:t>1479.51</a:t>
                      </a:r>
                      <a:endParaRPr>
                        <a:solidFill>
                          <a:schemeClr val="lt1"/>
                        </a:solidFill>
                      </a:endParaRPr>
                    </a:p>
                  </a:txBody>
                  <a:tcPr marT="91425" marB="91425" marR="91425" marL="91425"/>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and Answers</a:t>
            </a:r>
            <a:endParaRPr/>
          </a:p>
        </p:txBody>
      </p:sp>
      <p:sp>
        <p:nvSpPr>
          <p:cNvPr id="206" name="Google Shape;206;p23"/>
          <p:cNvSpPr txBox="1"/>
          <p:nvPr>
            <p:ph idx="1" type="body"/>
          </p:nvPr>
        </p:nvSpPr>
        <p:spPr>
          <a:xfrm>
            <a:off x="311700" y="1152475"/>
            <a:ext cx="8520600" cy="35460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sz="1700"/>
              <a:t>1. What imagery and open source geospatial data will you use for this analysis?</a:t>
            </a:r>
            <a:endParaRPr/>
          </a:p>
          <a:p>
            <a:pPr indent="-336550" lvl="0" marL="914400" rtl="0" algn="l">
              <a:spcBef>
                <a:spcPts val="1200"/>
              </a:spcBef>
              <a:spcAft>
                <a:spcPts val="0"/>
              </a:spcAft>
              <a:buSzPts val="1700"/>
              <a:buChar char="●"/>
            </a:pPr>
            <a:r>
              <a:rPr lang="en" sz="1700"/>
              <a:t>Open Street Map(OSM) data and  </a:t>
            </a:r>
            <a:r>
              <a:rPr lang="en" sz="1700" u="sng">
                <a:solidFill>
                  <a:schemeClr val="hlink"/>
                </a:solidFill>
                <a:hlinkClick r:id="rId3"/>
              </a:rPr>
              <a:t>Ministry of Housing and Urban Affairs</a:t>
            </a:r>
            <a:r>
              <a:rPr lang="en" sz="1700"/>
              <a:t>’s model building by-laws for granule population estimation</a:t>
            </a:r>
            <a:endParaRPr sz="1700"/>
          </a:p>
          <a:p>
            <a:pPr indent="0" lvl="0" marL="0" rtl="0" algn="l">
              <a:spcBef>
                <a:spcPts val="1100"/>
              </a:spcBef>
              <a:spcAft>
                <a:spcPts val="0"/>
              </a:spcAft>
              <a:buNone/>
            </a:pPr>
            <a:r>
              <a:t/>
            </a:r>
            <a:endParaRPr sz="1700"/>
          </a:p>
          <a:p>
            <a:pPr indent="0" lvl="0" marL="0" rtl="0" algn="l">
              <a:spcBef>
                <a:spcPts val="1100"/>
              </a:spcBef>
              <a:spcAft>
                <a:spcPts val="0"/>
              </a:spcAft>
              <a:buNone/>
            </a:pPr>
            <a:r>
              <a:rPr lang="en" sz="1700"/>
              <a:t>2. </a:t>
            </a:r>
            <a:r>
              <a:rPr lang="en" sz="1700"/>
              <a:t>How will you define the catchment of 5 km and 10 km around the location of Select Citywalk?</a:t>
            </a:r>
            <a:endParaRPr sz="1700"/>
          </a:p>
          <a:p>
            <a:pPr indent="-336550" lvl="0" marL="914400" rtl="0" algn="l">
              <a:spcBef>
                <a:spcPts val="1100"/>
              </a:spcBef>
              <a:spcAft>
                <a:spcPts val="0"/>
              </a:spcAft>
              <a:buSzPts val="1700"/>
              <a:buChar char="●"/>
            </a:pPr>
            <a:r>
              <a:rPr lang="en" sz="1700"/>
              <a:t>We can use geopandas buffer function for basic aerial distance of 5/10 km or we can create catchments using road network analysis as explained in code</a:t>
            </a:r>
            <a:endParaRPr sz="1700"/>
          </a:p>
          <a:p>
            <a:pPr indent="0" lvl="0" marL="0" rtl="0" algn="l">
              <a:spcBef>
                <a:spcPts val="1100"/>
              </a:spcBef>
              <a:spcAft>
                <a:spcPts val="0"/>
              </a:spcAft>
              <a:buNone/>
            </a:pPr>
            <a:r>
              <a:t/>
            </a:r>
            <a:endParaRPr sz="1700"/>
          </a:p>
          <a:p>
            <a:pPr indent="0" lvl="0" marL="0" rtl="0" algn="l">
              <a:spcBef>
                <a:spcPts val="1100"/>
              </a:spcBef>
              <a:spcAft>
                <a:spcPts val="200"/>
              </a:spcAft>
              <a:buNone/>
            </a:pPr>
            <a:r>
              <a:t/>
            </a:r>
            <a:endParaRPr b="1" sz="1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1052550" y="211470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400"/>
              <a:t>THANKYOU</a:t>
            </a:r>
            <a:endParaRPr sz="3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Case Study 1</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40000"/>
          </a:bodyPr>
          <a:lstStyle/>
          <a:p>
            <a:pPr indent="0" lvl="0" marL="0" rtl="0" algn="l">
              <a:spcBef>
                <a:spcPts val="0"/>
              </a:spcBef>
              <a:spcAft>
                <a:spcPts val="0"/>
              </a:spcAft>
              <a:buNone/>
            </a:pPr>
            <a:r>
              <a:rPr i="1" lang="en" sz="3231"/>
              <a:t>Our client - a social impact organisation wants to understand the conditions of electricity in the district of Gorakhpur - Uttar Pradesh. They want to understand which parts of Gorakhpur are well lit-up (electrified) and which are not.</a:t>
            </a:r>
            <a:endParaRPr i="1" sz="3231"/>
          </a:p>
          <a:p>
            <a:pPr indent="-310676" lvl="0" marL="457200" rtl="0" algn="l">
              <a:spcBef>
                <a:spcPts val="1200"/>
              </a:spcBef>
              <a:spcAft>
                <a:spcPts val="0"/>
              </a:spcAft>
              <a:buSzPct val="100000"/>
              <a:buChar char="●"/>
            </a:pPr>
            <a:r>
              <a:rPr lang="en" sz="3231"/>
              <a:t>In this case study, </a:t>
            </a:r>
            <a:r>
              <a:rPr lang="en" sz="3231" u="sng">
                <a:solidFill>
                  <a:schemeClr val="hlink"/>
                </a:solidFill>
                <a:hlinkClick r:id="rId3"/>
              </a:rPr>
              <a:t>VIIRS Night Time Lights (NTL) data</a:t>
            </a:r>
            <a:r>
              <a:rPr lang="en" sz="3231"/>
              <a:t> of monthly composites from Google Earth Engine (GEE) can be used as they show illumination in during the night time and this data is corrected by several factors like, fire, cloud, etc. </a:t>
            </a:r>
            <a:endParaRPr sz="3231"/>
          </a:p>
          <a:p>
            <a:pPr indent="-310676" lvl="0" marL="457200" rtl="0" algn="l">
              <a:spcBef>
                <a:spcPts val="0"/>
              </a:spcBef>
              <a:spcAft>
                <a:spcPts val="0"/>
              </a:spcAft>
              <a:buSzPct val="100000"/>
              <a:buChar char="●"/>
            </a:pPr>
            <a:r>
              <a:rPr lang="en" sz="3231"/>
              <a:t>GEE has been helpful for further data processing and analysis</a:t>
            </a:r>
            <a:endParaRPr sz="3231"/>
          </a:p>
          <a:p>
            <a:pPr indent="-310676" lvl="0" marL="457200" rtl="0" algn="l">
              <a:spcBef>
                <a:spcPts val="0"/>
              </a:spcBef>
              <a:spcAft>
                <a:spcPts val="0"/>
              </a:spcAft>
              <a:buSzPct val="100000"/>
              <a:buChar char="●"/>
            </a:pPr>
            <a:r>
              <a:rPr lang="en" sz="3231"/>
              <a:t>For </a:t>
            </a:r>
            <a:r>
              <a:rPr lang="en" sz="3231"/>
              <a:t>statistical</a:t>
            </a:r>
            <a:r>
              <a:rPr lang="en" sz="3231"/>
              <a:t> proxy, value of </a:t>
            </a:r>
            <a:r>
              <a:rPr lang="en" sz="3231"/>
              <a:t>average</a:t>
            </a:r>
            <a:r>
              <a:rPr lang="en" sz="3231"/>
              <a:t> radiance band has been </a:t>
            </a:r>
            <a:r>
              <a:rPr lang="en" sz="3231"/>
              <a:t>normalized</a:t>
            </a:r>
            <a:r>
              <a:rPr lang="en" sz="3231"/>
              <a:t> between 0 and 1 to get rough idea about electrical distribution in the area</a:t>
            </a:r>
            <a:endParaRPr sz="3231"/>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15"/>
          <p:cNvPicPr preferRelativeResize="0"/>
          <p:nvPr/>
        </p:nvPicPr>
        <p:blipFill rotWithShape="1">
          <a:blip r:embed="rId3">
            <a:alphaModFix/>
          </a:blip>
          <a:srcRect b="4039" l="0" r="0" t="0"/>
          <a:stretch/>
        </p:blipFill>
        <p:spPr>
          <a:xfrm>
            <a:off x="0" y="938225"/>
            <a:ext cx="9144000" cy="4205276"/>
          </a:xfrm>
          <a:prstGeom prst="rect">
            <a:avLst/>
          </a:prstGeom>
          <a:noFill/>
          <a:ln>
            <a:noFill/>
          </a:ln>
        </p:spPr>
      </p:pic>
      <p:sp>
        <p:nvSpPr>
          <p:cNvPr id="147" name="Google Shape;147;p15"/>
          <p:cNvSpPr txBox="1"/>
          <p:nvPr/>
        </p:nvSpPr>
        <p:spPr>
          <a:xfrm>
            <a:off x="402450" y="407675"/>
            <a:ext cx="8339100" cy="1139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400">
                <a:solidFill>
                  <a:schemeClr val="lt1"/>
                </a:solidFill>
              </a:rPr>
              <a:t>Data Exploration </a:t>
            </a:r>
            <a:endParaRPr b="1" sz="2400">
              <a:solidFill>
                <a:schemeClr val="lt1"/>
              </a:solidFill>
            </a:endParaRPr>
          </a:p>
          <a:p>
            <a:pPr indent="0" lvl="0" marL="0" rtl="0" algn="ctr">
              <a:spcBef>
                <a:spcPts val="0"/>
              </a:spcBef>
              <a:spcAft>
                <a:spcPts val="0"/>
              </a:spcAft>
              <a:buClr>
                <a:schemeClr val="dk1"/>
              </a:buClr>
              <a:buSzPts val="1100"/>
              <a:buFont typeface="Arial"/>
              <a:buNone/>
            </a:pPr>
            <a:r>
              <a:rPr lang="en" sz="1900">
                <a:solidFill>
                  <a:schemeClr val="dk1"/>
                </a:solidFill>
              </a:rPr>
              <a:t>Time Series Analysis of Monthly Average of radiance values</a:t>
            </a:r>
            <a:r>
              <a:rPr lang="en" sz="2400">
                <a:solidFill>
                  <a:schemeClr val="dk1"/>
                </a:solidFill>
              </a:rPr>
              <a:t> </a:t>
            </a:r>
            <a:endParaRPr sz="2400">
              <a:solidFill>
                <a:schemeClr val="dk1"/>
              </a:solidFill>
            </a:endParaRPr>
          </a:p>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Approach</a:t>
            </a:r>
            <a:endParaRPr/>
          </a:p>
        </p:txBody>
      </p:sp>
      <p:pic>
        <p:nvPicPr>
          <p:cNvPr id="153" name="Google Shape;153;p16"/>
          <p:cNvPicPr preferRelativeResize="0"/>
          <p:nvPr/>
        </p:nvPicPr>
        <p:blipFill>
          <a:blip r:embed="rId3">
            <a:alphaModFix/>
          </a:blip>
          <a:stretch>
            <a:fillRect/>
          </a:stretch>
        </p:blipFill>
        <p:spPr>
          <a:xfrm>
            <a:off x="1035188" y="1057475"/>
            <a:ext cx="7073625" cy="3869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Outputs</a:t>
            </a:r>
            <a:endParaRPr/>
          </a:p>
        </p:txBody>
      </p:sp>
      <p:sp>
        <p:nvSpPr>
          <p:cNvPr id="159" name="Google Shape;159;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0" name="Google Shape;160;p17"/>
          <p:cNvPicPr preferRelativeResize="0"/>
          <p:nvPr/>
        </p:nvPicPr>
        <p:blipFill>
          <a:blip r:embed="rId3">
            <a:alphaModFix/>
          </a:blip>
          <a:stretch>
            <a:fillRect/>
          </a:stretch>
        </p:blipFill>
        <p:spPr>
          <a:xfrm>
            <a:off x="182450" y="1152481"/>
            <a:ext cx="4456899" cy="3151170"/>
          </a:xfrm>
          <a:prstGeom prst="rect">
            <a:avLst/>
          </a:prstGeom>
          <a:noFill/>
          <a:ln>
            <a:noFill/>
          </a:ln>
        </p:spPr>
      </p:pic>
      <p:pic>
        <p:nvPicPr>
          <p:cNvPr id="161" name="Google Shape;161;p17"/>
          <p:cNvPicPr preferRelativeResize="0"/>
          <p:nvPr/>
        </p:nvPicPr>
        <p:blipFill>
          <a:blip r:embed="rId4">
            <a:alphaModFix/>
          </a:blip>
          <a:stretch>
            <a:fillRect/>
          </a:stretch>
        </p:blipFill>
        <p:spPr>
          <a:xfrm>
            <a:off x="4639350" y="1152488"/>
            <a:ext cx="4456899" cy="3151148"/>
          </a:xfrm>
          <a:prstGeom prst="rect">
            <a:avLst/>
          </a:prstGeom>
          <a:noFill/>
          <a:ln>
            <a:noFill/>
          </a:ln>
        </p:spPr>
      </p:pic>
      <p:sp>
        <p:nvSpPr>
          <p:cNvPr id="162" name="Google Shape;162;p17"/>
          <p:cNvSpPr txBox="1"/>
          <p:nvPr/>
        </p:nvSpPr>
        <p:spPr>
          <a:xfrm>
            <a:off x="1081175" y="4340575"/>
            <a:ext cx="227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63" name="Google Shape;163;p17"/>
          <p:cNvSpPr txBox="1"/>
          <p:nvPr/>
        </p:nvSpPr>
        <p:spPr>
          <a:xfrm>
            <a:off x="903300" y="4253125"/>
            <a:ext cx="7607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lt1"/>
                </a:solidFill>
              </a:rPr>
              <a:t>Maps for VIIRS NTL Monthly composite stacked (left) and Statistical proxy of </a:t>
            </a:r>
            <a:r>
              <a:rPr lang="en" sz="1100">
                <a:solidFill>
                  <a:schemeClr val="lt1"/>
                </a:solidFill>
              </a:rPr>
              <a:t>electrification (right) </a:t>
            </a:r>
            <a:r>
              <a:rPr lang="en" sz="1100">
                <a:solidFill>
                  <a:schemeClr val="lt1"/>
                </a:solidFill>
              </a:rPr>
              <a:t>in gorakhpur area</a:t>
            </a:r>
            <a:endParaRPr sz="1100">
              <a:solidFill>
                <a:schemeClr val="lt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and Answers</a:t>
            </a:r>
            <a:endParaRPr/>
          </a:p>
        </p:txBody>
      </p:sp>
      <p:sp>
        <p:nvSpPr>
          <p:cNvPr id="169" name="Google Shape;169;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 sz="1700"/>
              <a:t>1. What imagery should be used for this analysis?</a:t>
            </a:r>
            <a:endParaRPr/>
          </a:p>
          <a:p>
            <a:pPr indent="-312261" lvl="0" marL="457200" rtl="0" algn="l">
              <a:spcBef>
                <a:spcPts val="1200"/>
              </a:spcBef>
              <a:spcAft>
                <a:spcPts val="0"/>
              </a:spcAft>
              <a:buSzPct val="100000"/>
              <a:buChar char="●"/>
            </a:pPr>
            <a:r>
              <a:rPr lang="en" sz="1700"/>
              <a:t>VIIRS Stray Light Corrected Nighttime Day/Night Band Composites Version 1 or VIIRS Nighttime Day/Night Band Composites Version 1</a:t>
            </a:r>
            <a:endParaRPr sz="1700"/>
          </a:p>
          <a:p>
            <a:pPr indent="0" lvl="0" marL="0" rtl="0" algn="l">
              <a:spcBef>
                <a:spcPts val="1200"/>
              </a:spcBef>
              <a:spcAft>
                <a:spcPts val="0"/>
              </a:spcAft>
              <a:buNone/>
            </a:pPr>
            <a:r>
              <a:t/>
            </a:r>
            <a:endParaRPr sz="1700"/>
          </a:p>
          <a:p>
            <a:pPr indent="0" lvl="0" marL="0" rtl="0" algn="l">
              <a:spcBef>
                <a:spcPts val="1100"/>
              </a:spcBef>
              <a:spcAft>
                <a:spcPts val="0"/>
              </a:spcAft>
              <a:buNone/>
            </a:pPr>
            <a:r>
              <a:rPr lang="en" sz="1700"/>
              <a:t>2. How will you create an annual average from monthly composites of the satellite imagery for this study area?</a:t>
            </a:r>
            <a:endParaRPr sz="1700"/>
          </a:p>
          <a:p>
            <a:pPr indent="-312261" lvl="0" marL="914400" rtl="0" algn="l">
              <a:spcBef>
                <a:spcPts val="1100"/>
              </a:spcBef>
              <a:spcAft>
                <a:spcPts val="0"/>
              </a:spcAft>
              <a:buSzPct val="100000"/>
              <a:buChar char="●"/>
            </a:pPr>
            <a:r>
              <a:rPr lang="en" sz="1700"/>
              <a:t>By filtering ImageCollection from 1st January to 31st december and taking mean of it will give annual average from monthly composites</a:t>
            </a:r>
            <a:endParaRPr sz="1700"/>
          </a:p>
          <a:p>
            <a:pPr indent="0" lvl="0" marL="0" rtl="0" algn="l">
              <a:spcBef>
                <a:spcPts val="1100"/>
              </a:spcBef>
              <a:spcAft>
                <a:spcPts val="0"/>
              </a:spcAft>
              <a:buNone/>
            </a:pPr>
            <a:r>
              <a:t/>
            </a:r>
            <a:endParaRPr sz="1700"/>
          </a:p>
          <a:p>
            <a:pPr indent="0" lvl="0" marL="0" rtl="0" algn="l">
              <a:spcBef>
                <a:spcPts val="1100"/>
              </a:spcBef>
              <a:spcAft>
                <a:spcPts val="200"/>
              </a:spcAft>
              <a:buNone/>
            </a:pPr>
            <a:r>
              <a:t/>
            </a:r>
            <a:endParaRPr b="1" sz="1000">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Case Study 2</a:t>
            </a:r>
            <a:endParaRPr/>
          </a:p>
        </p:txBody>
      </p:sp>
      <p:sp>
        <p:nvSpPr>
          <p:cNvPr id="175" name="Google Shape;175;p1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i="1" lang="en"/>
              <a:t>Our client is a leading mall in Delhi - Select citywalk and they want to understand the neighborhood of their location in terms of population density and number of buildings.</a:t>
            </a:r>
            <a:endParaRPr i="1"/>
          </a:p>
          <a:p>
            <a:pPr indent="-311150" lvl="0" marL="457200" rtl="0" algn="l">
              <a:spcBef>
                <a:spcPts val="1200"/>
              </a:spcBef>
              <a:spcAft>
                <a:spcPts val="0"/>
              </a:spcAft>
              <a:buSzPts val="1300"/>
              <a:buChar char="●"/>
            </a:pPr>
            <a:r>
              <a:rPr lang="en"/>
              <a:t>Open Street Map (OSM) has been used as base map and for road network analysis, building parcel retrieval in this case study</a:t>
            </a:r>
            <a:endParaRPr/>
          </a:p>
          <a:p>
            <a:pPr indent="-311150" lvl="0" marL="457200" rtl="0" algn="l">
              <a:spcBef>
                <a:spcPts val="0"/>
              </a:spcBef>
              <a:spcAft>
                <a:spcPts val="0"/>
              </a:spcAft>
              <a:buSzPts val="1300"/>
              <a:buChar char="●"/>
            </a:pPr>
            <a:r>
              <a:rPr lang="en" u="sng">
                <a:solidFill>
                  <a:schemeClr val="hlink"/>
                </a:solidFill>
                <a:hlinkClick r:id="rId3"/>
              </a:rPr>
              <a:t>Ministry of Housing and Urban Affairs’s</a:t>
            </a:r>
            <a:r>
              <a:rPr lang="en"/>
              <a:t> model building by-laws for granule population estimation, which states that, the number of dwelling units are calculated on the basis of the density pattern given in the development plan, taking into consideration a population of 4.5 persons per dwelling unit.</a:t>
            </a:r>
            <a:endParaRPr/>
          </a:p>
          <a:p>
            <a:pPr indent="0" lvl="0" marL="0" rtl="0" algn="l">
              <a:spcBef>
                <a:spcPts val="200"/>
              </a:spcBef>
              <a:spcAft>
                <a:spcPts val="0"/>
              </a:spcAft>
              <a:buNone/>
            </a:pPr>
            <a:r>
              <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Approach</a:t>
            </a:r>
            <a:endParaRPr/>
          </a:p>
        </p:txBody>
      </p:sp>
      <p:pic>
        <p:nvPicPr>
          <p:cNvPr id="181" name="Google Shape;181;p20"/>
          <p:cNvPicPr preferRelativeResize="0"/>
          <p:nvPr/>
        </p:nvPicPr>
        <p:blipFill>
          <a:blip r:embed="rId3">
            <a:alphaModFix/>
          </a:blip>
          <a:stretch>
            <a:fillRect/>
          </a:stretch>
        </p:blipFill>
        <p:spPr>
          <a:xfrm>
            <a:off x="1175250" y="1017725"/>
            <a:ext cx="6888910" cy="3820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Visualization of 5km catchments</a:t>
            </a:r>
            <a:endParaRPr/>
          </a:p>
        </p:txBody>
      </p:sp>
      <p:pic>
        <p:nvPicPr>
          <p:cNvPr id="187" name="Google Shape;187;p21"/>
          <p:cNvPicPr preferRelativeResize="0"/>
          <p:nvPr/>
        </p:nvPicPr>
        <p:blipFill>
          <a:blip r:embed="rId3">
            <a:alphaModFix/>
          </a:blip>
          <a:stretch>
            <a:fillRect/>
          </a:stretch>
        </p:blipFill>
        <p:spPr>
          <a:xfrm>
            <a:off x="6865931" y="722564"/>
            <a:ext cx="2105332" cy="1880975"/>
          </a:xfrm>
          <a:prstGeom prst="rect">
            <a:avLst/>
          </a:prstGeom>
          <a:noFill/>
          <a:ln>
            <a:noFill/>
          </a:ln>
        </p:spPr>
      </p:pic>
      <p:pic>
        <p:nvPicPr>
          <p:cNvPr id="188" name="Google Shape;188;p21"/>
          <p:cNvPicPr preferRelativeResize="0"/>
          <p:nvPr/>
        </p:nvPicPr>
        <p:blipFill>
          <a:blip r:embed="rId4">
            <a:alphaModFix/>
          </a:blip>
          <a:stretch>
            <a:fillRect/>
          </a:stretch>
        </p:blipFill>
        <p:spPr>
          <a:xfrm>
            <a:off x="6907200" y="3025693"/>
            <a:ext cx="1925100" cy="1844251"/>
          </a:xfrm>
          <a:prstGeom prst="rect">
            <a:avLst/>
          </a:prstGeom>
          <a:noFill/>
          <a:ln>
            <a:noFill/>
          </a:ln>
        </p:spPr>
      </p:pic>
      <p:pic>
        <p:nvPicPr>
          <p:cNvPr id="189" name="Google Shape;189;p21"/>
          <p:cNvPicPr preferRelativeResize="0"/>
          <p:nvPr/>
        </p:nvPicPr>
        <p:blipFill>
          <a:blip r:embed="rId5">
            <a:alphaModFix/>
          </a:blip>
          <a:stretch>
            <a:fillRect/>
          </a:stretch>
        </p:blipFill>
        <p:spPr>
          <a:xfrm>
            <a:off x="4658575" y="1955953"/>
            <a:ext cx="1925100" cy="1880985"/>
          </a:xfrm>
          <a:prstGeom prst="rect">
            <a:avLst/>
          </a:prstGeom>
          <a:noFill/>
          <a:ln>
            <a:noFill/>
          </a:ln>
        </p:spPr>
      </p:pic>
      <p:pic>
        <p:nvPicPr>
          <p:cNvPr id="190" name="Google Shape;190;p21"/>
          <p:cNvPicPr preferRelativeResize="0"/>
          <p:nvPr/>
        </p:nvPicPr>
        <p:blipFill rotWithShape="1">
          <a:blip r:embed="rId6">
            <a:alphaModFix/>
          </a:blip>
          <a:srcRect b="9008" l="27205" r="15629" t="23158"/>
          <a:stretch/>
        </p:blipFill>
        <p:spPr>
          <a:xfrm>
            <a:off x="255275" y="1476963"/>
            <a:ext cx="4253126" cy="2838974"/>
          </a:xfrm>
          <a:prstGeom prst="rect">
            <a:avLst/>
          </a:prstGeom>
          <a:noFill/>
          <a:ln>
            <a:noFill/>
          </a:ln>
        </p:spPr>
      </p:pic>
      <p:sp>
        <p:nvSpPr>
          <p:cNvPr id="191" name="Google Shape;191;p21"/>
          <p:cNvSpPr txBox="1"/>
          <p:nvPr/>
        </p:nvSpPr>
        <p:spPr>
          <a:xfrm>
            <a:off x="255288" y="1138275"/>
            <a:ext cx="4253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lt1"/>
                </a:solidFill>
              </a:rPr>
              <a:t>Circular, Convex and Concave </a:t>
            </a:r>
            <a:r>
              <a:rPr lang="en" sz="1000">
                <a:solidFill>
                  <a:schemeClr val="lt1"/>
                </a:solidFill>
              </a:rPr>
              <a:t>buffers</a:t>
            </a:r>
            <a:r>
              <a:rPr lang="en" sz="1000">
                <a:solidFill>
                  <a:schemeClr val="lt1"/>
                </a:solidFill>
              </a:rPr>
              <a:t> around Select Citywalk Mall</a:t>
            </a:r>
            <a:endParaRPr sz="1000">
              <a:solidFill>
                <a:schemeClr val="lt1"/>
              </a:solidFill>
            </a:endParaRPr>
          </a:p>
        </p:txBody>
      </p:sp>
      <p:sp>
        <p:nvSpPr>
          <p:cNvPr id="192" name="Google Shape;192;p21"/>
          <p:cNvSpPr txBox="1"/>
          <p:nvPr/>
        </p:nvSpPr>
        <p:spPr>
          <a:xfrm>
            <a:off x="4639825" y="1603575"/>
            <a:ext cx="196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rPr>
              <a:t>Buildings inside circular catchment   </a:t>
            </a:r>
            <a:r>
              <a:rPr lang="en">
                <a:solidFill>
                  <a:schemeClr val="lt1"/>
                </a:solidFill>
              </a:rPr>
              <a:t>   </a:t>
            </a:r>
            <a:endParaRPr>
              <a:solidFill>
                <a:schemeClr val="lt1"/>
              </a:solidFill>
            </a:endParaRPr>
          </a:p>
        </p:txBody>
      </p:sp>
      <p:sp>
        <p:nvSpPr>
          <p:cNvPr id="193" name="Google Shape;193;p21"/>
          <p:cNvSpPr txBox="1"/>
          <p:nvPr/>
        </p:nvSpPr>
        <p:spPr>
          <a:xfrm>
            <a:off x="6888450" y="2603550"/>
            <a:ext cx="196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rPr>
              <a:t>Buildings inside convex catchment   </a:t>
            </a:r>
            <a:r>
              <a:rPr lang="en">
                <a:solidFill>
                  <a:schemeClr val="lt1"/>
                </a:solidFill>
              </a:rPr>
              <a:t>   </a:t>
            </a:r>
            <a:endParaRPr>
              <a:solidFill>
                <a:schemeClr val="lt1"/>
              </a:solidFill>
            </a:endParaRPr>
          </a:p>
        </p:txBody>
      </p:sp>
      <p:sp>
        <p:nvSpPr>
          <p:cNvPr id="194" name="Google Shape;194;p21"/>
          <p:cNvSpPr txBox="1"/>
          <p:nvPr/>
        </p:nvSpPr>
        <p:spPr>
          <a:xfrm>
            <a:off x="6888450" y="322375"/>
            <a:ext cx="2105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solidFill>
                  <a:schemeClr val="lt1"/>
                </a:solidFill>
              </a:rPr>
              <a:t>Buildings inside concave catchment   </a:t>
            </a:r>
            <a:r>
              <a:rPr lang="en">
                <a:solidFill>
                  <a:schemeClr val="lt1"/>
                </a:solidFill>
              </a:rPr>
              <a:t>   </a:t>
            </a:r>
            <a:endParaRPr>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